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80" r:id="rId3"/>
    <p:sldId id="278" r:id="rId4"/>
    <p:sldId id="287" r:id="rId5"/>
    <p:sldId id="257" r:id="rId6"/>
    <p:sldId id="258" r:id="rId7"/>
    <p:sldId id="259" r:id="rId8"/>
    <p:sldId id="266" r:id="rId9"/>
    <p:sldId id="284" r:id="rId10"/>
    <p:sldId id="286" r:id="rId11"/>
    <p:sldId id="260" r:id="rId12"/>
    <p:sldId id="271" r:id="rId13"/>
    <p:sldId id="261" r:id="rId14"/>
    <p:sldId id="279" r:id="rId15"/>
    <p:sldId id="273" r:id="rId16"/>
    <p:sldId id="262" r:id="rId17"/>
    <p:sldId id="268" r:id="rId18"/>
    <p:sldId id="269" r:id="rId19"/>
    <p:sldId id="285" r:id="rId20"/>
    <p:sldId id="275" r:id="rId21"/>
    <p:sldId id="277" r:id="rId22"/>
    <p:sldId id="264" r:id="rId23"/>
    <p:sldId id="289" r:id="rId24"/>
    <p:sldId id="270" r:id="rId25"/>
    <p:sldId id="267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824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ászló Palágyi" userId="044136f9d7a0fd49" providerId="LiveId" clId="{188FDC91-CC57-43EB-AF71-0E9F93EFAF85}"/>
    <pc:docChg chg="undo custSel modSld">
      <pc:chgData name="László Palágyi" userId="044136f9d7a0fd49" providerId="LiveId" clId="{188FDC91-CC57-43EB-AF71-0E9F93EFAF85}" dt="2022-02-14T16:24:23.181" v="1" actId="20577"/>
      <pc:docMkLst>
        <pc:docMk/>
      </pc:docMkLst>
      <pc:sldChg chg="modSp mod">
        <pc:chgData name="László Palágyi" userId="044136f9d7a0fd49" providerId="LiveId" clId="{188FDC91-CC57-43EB-AF71-0E9F93EFAF85}" dt="2022-02-14T16:24:23.181" v="1" actId="20577"/>
        <pc:sldMkLst>
          <pc:docMk/>
          <pc:sldMk cId="1995765660" sldId="260"/>
        </pc:sldMkLst>
        <pc:spChg chg="mod">
          <ac:chgData name="László Palágyi" userId="044136f9d7a0fd49" providerId="LiveId" clId="{188FDC91-CC57-43EB-AF71-0E9F93EFAF85}" dt="2022-02-14T16:24:23.181" v="1" actId="20577"/>
          <ac:spMkLst>
            <pc:docMk/>
            <pc:sldMk cId="1995765660" sldId="260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1674-697E-4D28-9A73-D1BCED9357E1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98366-5F04-4576-8EB1-D24D6A8E5E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618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D98366-5F04-4576-8EB1-D24D6A8E5ECB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58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03B50E-45A4-4191-8FAB-DD1678E521E4}" type="datetimeFigureOut">
              <a:rPr lang="hu-HU" smtClean="0"/>
              <a:t>2025. 02. 10.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41D9A8-96E2-4AE2-B83D-0F68C51C445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lagyi.laszlo@btk.elte.h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btkhok.elte.hu/magyar_kepviselet/" TargetMode="External"/><Relationship Id="rId5" Type="http://schemas.openxmlformats.org/officeDocument/2006/relationships/hyperlink" Target="https://www.facebook.com/mszhek/" TargetMode="External"/><Relationship Id="rId4" Type="http://schemas.openxmlformats.org/officeDocument/2006/relationships/hyperlink" Target="mailto:balazs.renata@btk.elte.h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te.hu/erasmus/szakmai-gyakorla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ka.hu/celcsoport/5056/orszagajanlo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te.hu/erasmus/kiegeszito-tamogatasok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te.hu/dstore/document/11527/%C3%9Atmutat%C3%B3_a_Mobility_Online_fel%C3%BClet_haszn%C3%A1lat%C3%A1hoz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4XNcj9EuJ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tk.elte.hu/dstore/document/9293/BTK_Erasmus_f%C5%91p%C3%A1ly%C3%A1zat_tajekoztato_2025_26.pd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te.hu/erasmus/mobilitas-elott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lte.hu/erasmus/treningek" TargetMode="External"/><Relationship Id="rId5" Type="http://schemas.openxmlformats.org/officeDocument/2006/relationships/hyperlink" Target="https://www.elte.hu/erasmus/mobilitas-utan" TargetMode="External"/><Relationship Id="rId4" Type="http://schemas.openxmlformats.org/officeDocument/2006/relationships/hyperlink" Target="https://www.elte.hu/erasmus/mobilitas-alatt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te.hu/media/a2/21/90c486655a457ab41c185a67e67782e59e1ad13452e235fdf835cfede7e8/5_sz_melleklet_eml%C3%A9keztet%C5%91_EKB_2014.04.11%20m%C3%A1solata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tk.elte.hu/erasmus-kreditelismeres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palagyi.laszlo@btk.elte.h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bengi@elte.hu" TargetMode="External"/><Relationship Id="rId5" Type="http://schemas.openxmlformats.org/officeDocument/2006/relationships/hyperlink" Target="mailto:forkoli.gabor@btk.elte.hu" TargetMode="External"/><Relationship Id="rId4" Type="http://schemas.openxmlformats.org/officeDocument/2006/relationships/hyperlink" Target="mailto:antal.renata@btk.elte.hu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obility.elte.hu/mobility/login" TargetMode="External"/><Relationship Id="rId3" Type="http://schemas.openxmlformats.org/officeDocument/2006/relationships/hyperlink" Target="https://www.btk.elte.hu/erasmus_hallgatoi_fopalyazat_2022_23" TargetMode="External"/><Relationship Id="rId7" Type="http://schemas.openxmlformats.org/officeDocument/2006/relationships/hyperlink" Target="https://tka.hu/celcsoport/4070/erasmu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lte.hu/erasmus" TargetMode="External"/><Relationship Id="rId5" Type="http://schemas.openxmlformats.org/officeDocument/2006/relationships/hyperlink" Target="https://www.elte.hu/erasmus/palyazat/hosszu?m=919" TargetMode="External"/><Relationship Id="rId4" Type="http://schemas.openxmlformats.org/officeDocument/2006/relationships/hyperlink" Target="https://btk.elte.hu/erasm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te.hu/media/3c/20/59189670fa4f85d5a001443a5d4ea9db8e7355c66188408182234aafbebb/iia_lista_20220209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lte.hu/dstore/document/11527/%C3%9Atmutat%C3%B3_a_Mobility_Online_fel%C3%BClet_haszn%C3%A1lat%C3%A1hoz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42017"/>
            <a:ext cx="5117326" cy="2496256"/>
          </a:xfrm>
          <a:prstGeom prst="rect">
            <a:avLst/>
          </a:prstGeom>
        </p:spPr>
      </p:pic>
      <p:sp>
        <p:nvSpPr>
          <p:cNvPr id="2" name="Téglalap 1">
            <a:extLst>
              <a:ext uri="{FF2B5EF4-FFF2-40B4-BE49-F238E27FC236}">
                <a16:creationId xmlns:a16="http://schemas.microsoft.com/office/drawing/2014/main" id="{3E0AAEF8-0AE5-473A-B1D5-21C37D2231C4}"/>
              </a:ext>
            </a:extLst>
          </p:cNvPr>
          <p:cNvSpPr/>
          <p:nvPr/>
        </p:nvSpPr>
        <p:spPr>
          <a:xfrm>
            <a:off x="973979" y="4581128"/>
            <a:ext cx="756083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MNYFI szakmai koordinátorok: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Palágyi László (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palagyi.laszlo@btk.elte.hu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magyar nyelvészet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Antal Gergely (</a:t>
            </a:r>
            <a:r>
              <a:rPr lang="hu-HU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antal.gergely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@btk.elte.hu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hu-H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finnugrisztika</a:t>
            </a:r>
            <a:endParaRPr lang="hu-H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SzHÉK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https://www.facebook.com/mszhek/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http://btkhok.elte.hu/magyar_kepviselet/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A7A348DD-EFFC-451F-BD8F-068284B2EFC1}"/>
              </a:ext>
            </a:extLst>
          </p:cNvPr>
          <p:cNvSpPr/>
          <p:nvPr/>
        </p:nvSpPr>
        <p:spPr>
          <a:xfrm>
            <a:off x="1853604" y="2996952"/>
            <a:ext cx="580158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2025/2026-os pályázati idény</a:t>
            </a:r>
            <a:br>
              <a:rPr lang="hu-H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MNYFI tájékoztató</a:t>
            </a:r>
          </a:p>
        </p:txBody>
      </p:sp>
    </p:spTree>
    <p:extLst>
      <p:ext uri="{BB962C8B-B14F-4D97-AF65-F5344CB8AC3E}">
        <p14:creationId xmlns:p14="http://schemas.microsoft.com/office/powerpoint/2010/main" val="3332305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7EA09363-A43F-44C7-B6AC-C1BCDB532930}"/>
              </a:ext>
            </a:extLst>
          </p:cNvPr>
          <p:cNvSpPr txBox="1"/>
          <p:nvPr/>
        </p:nvSpPr>
        <p:spPr>
          <a:xfrm>
            <a:off x="233518" y="188640"/>
            <a:ext cx="8676964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Részképzés – a célegyetemek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célintézmény jelölhető meg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MNYFI partneregyetemei (a kódokat a pályázatban fel kell tüntetni):</a:t>
            </a:r>
            <a:endParaRPr lang="hu-H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áblázat 5">
            <a:extLst>
              <a:ext uri="{FF2B5EF4-FFF2-40B4-BE49-F238E27FC236}">
                <a16:creationId xmlns:a16="http://schemas.microsoft.com/office/drawing/2014/main" id="{B32C5B38-D813-41B6-B7B5-F1DF6FE32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33426"/>
              </p:ext>
            </p:extLst>
          </p:nvPr>
        </p:nvGraphicFramePr>
        <p:xfrm>
          <a:off x="539551" y="2139698"/>
          <a:ext cx="8064897" cy="4225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9">
                  <a:extLst>
                    <a:ext uri="{9D8B030D-6E8A-4147-A177-3AD203B41FA5}">
                      <a16:colId xmlns:a16="http://schemas.microsoft.com/office/drawing/2014/main" val="383086509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73458507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1469313393"/>
                    </a:ext>
                  </a:extLst>
                </a:gridCol>
              </a:tblGrid>
              <a:tr h="281695">
                <a:tc>
                  <a:txBody>
                    <a:bodyPr/>
                    <a:lstStyle/>
                    <a:p>
                      <a:r>
                        <a:rPr lang="hu-HU" sz="1000"/>
                        <a:t>A partner kódja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00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000"/>
                        <a:t>Tématerület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262252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SK NITRA01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Constantine the Philosopher University in Nitra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r>
                        <a:rPr lang="hu-HU" sz="1000"/>
                        <a:t>223 (Mother tongue)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138220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D  MUNCHEN01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Ludwig Maximilians Universitaet München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(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Foreign language</a:t>
                      </a: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223 (Mother tongue)</a:t>
                      </a:r>
                      <a:endParaRPr lang="hu-HU" sz="10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881604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CZ BRNO05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Masaryk University Brno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(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Foreign language</a:t>
                      </a: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363012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EE TALLINN05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Tallinn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r>
                        <a:rPr lang="hu-HU" sz="1000"/>
                        <a:t>023 (Languages)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004985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SF TAMPERE17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Tampere University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r>
                        <a:rPr lang="hu-HU" sz="1000"/>
                        <a:t>222/0232 (Foreign languages / Finnish language and literature)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728100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 dirty="0">
                          <a:effectLst/>
                        </a:rPr>
                        <a:t>RO ORADEA02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Universitatea Crestina Partium, Oradea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r>
                        <a:rPr lang="hu-HU" sz="1000" dirty="0"/>
                        <a:t>232 (</a:t>
                      </a:r>
                      <a:r>
                        <a:rPr lang="hu-HU" sz="1000" dirty="0" err="1"/>
                        <a:t>Literature</a:t>
                      </a:r>
                      <a:r>
                        <a:rPr lang="hu-HU" sz="1000" dirty="0"/>
                        <a:t> and </a:t>
                      </a:r>
                      <a:r>
                        <a:rPr lang="hu-HU" sz="1000" dirty="0" err="1"/>
                        <a:t>Linguistics</a:t>
                      </a:r>
                      <a:r>
                        <a:rPr lang="hu-HU" sz="10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798838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SF KUOPIO12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University of Eastern Finland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r>
                        <a:rPr lang="hu-HU" sz="1000"/>
                        <a:t>0231 (Foreign Languages), 225 (History and Archaeology)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989374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 dirty="0">
                          <a:effectLst/>
                        </a:rPr>
                        <a:t>SF HELSINK01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University of Helsinki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r>
                        <a:rPr lang="hu-H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(</a:t>
                      </a:r>
                      <a:r>
                        <a:rPr lang="en-GB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Foreign language</a:t>
                      </a:r>
                      <a:r>
                        <a:rPr lang="hu-H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s)</a:t>
                      </a:r>
                      <a:endParaRPr lang="hu-H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87032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SF JYVASKY01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 dirty="0">
                          <a:effectLst/>
                        </a:rPr>
                        <a:t>University of </a:t>
                      </a:r>
                      <a:r>
                        <a:rPr lang="hu-HU" sz="1000" u="none" strike="noStrike" dirty="0" err="1">
                          <a:effectLst/>
                        </a:rPr>
                        <a:t>Jyväskylä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(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Foreign language</a:t>
                      </a: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/ Finnish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011396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SF OULU01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University of Oulu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(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Foreign language</a:t>
                      </a: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/ Finnish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575513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EE TARTU02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University of Tartu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(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Foreign language</a:t>
                      </a: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s)</a:t>
                      </a:r>
                      <a:endParaRPr lang="hu-HU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132255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SF TURKU01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University of Turku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 (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Foreign language</a:t>
                      </a:r>
                      <a:r>
                        <a:rPr lang="hu-HU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GB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223 (Mother tongue)</a:t>
                      </a:r>
                      <a:endParaRPr lang="hu-HU" sz="10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399048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HR ZAGREB01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000" u="none" strike="noStrike">
                          <a:effectLst/>
                        </a:rPr>
                        <a:t>University of Zagreb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r>
                        <a:rPr lang="hu-HU" sz="1000"/>
                        <a:t>023 (Languages / Phonetics)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61098"/>
                  </a:ext>
                </a:extLst>
              </a:tr>
              <a:tr h="281695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SK KOMARNO01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>
                          <a:effectLst/>
                        </a:rPr>
                        <a:t>Univerzita J. Selyeho</a:t>
                      </a:r>
                      <a:endParaRPr lang="hu-HU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r>
                        <a:rPr lang="hu-HU" sz="1000" dirty="0"/>
                        <a:t>0232 </a:t>
                      </a:r>
                      <a:endParaRPr lang="hu-HU" sz="10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42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861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51520" y="404664"/>
            <a:ext cx="8784976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Böngészd át az egyetemi honlapokat!</a:t>
            </a:r>
          </a:p>
          <a:p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Kurzuskínálat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partnertanszék</a:t>
            </a: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kínálatából, továbbá a cserediákok számára nyitott kurzusok közül lehet válogatni.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ösztöndíjra való jogosultsághoz 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min. 20 ECTS </a:t>
            </a: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értékben kell teljesíteni kurzusokat, és be kell tartani a célintézmény erre vonatkozó előírását is.</a:t>
            </a:r>
          </a:p>
          <a:p>
            <a:pPr marL="360000" indent="-3600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Kurzusleírások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Szakos tárgyként történő beismertetéshez egyeztetni kell a szakmai koordinátorral.</a:t>
            </a:r>
          </a:p>
          <a:p>
            <a:pPr marL="1080000" lvl="2" indent="-360000">
              <a:buFont typeface="Wingdings" panose="05000000000000000000" pitchFamily="2" charset="2"/>
              <a:buChar char="§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előtt felvett, valamint Elméleti nyelvészet, illetve </a:t>
            </a:r>
            <a:r>
              <a:rPr lang="hu-H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Finnugrisztika</a:t>
            </a: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MA-hallgatók: a </a:t>
            </a:r>
            <a:r>
              <a:rPr lang="hu-H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tematikailag</a:t>
            </a: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megfelelő itthoni tárgyak kiváltására</a:t>
            </a:r>
          </a:p>
          <a:p>
            <a:pPr marL="1080000" lvl="2" indent="-360000">
              <a:buFont typeface="Wingdings" panose="05000000000000000000" pitchFamily="2" charset="2"/>
              <a:buChar char="§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2021-től felvett Magyar BA-, valamint Alkalmazott nyelvészet, Beszédtudomány, illetve Magyar nyelv és irodalom MA-hallgatók: </a:t>
            </a:r>
            <a:b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mobilitási ablakon belül </a:t>
            </a: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(ajánlott, nem kötelező) (BA: 4 félév, 19 </a:t>
            </a:r>
            <a:r>
              <a:rPr lang="hu-H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kr.</a:t>
            </a: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MA: 3. félév, 18 </a:t>
            </a:r>
            <a:r>
              <a:rPr lang="hu-H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kr.</a:t>
            </a: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20000" lvl="1" indent="-360000">
              <a:buFont typeface="Wingdings" panose="05000000000000000000" pitchFamily="2" charset="2"/>
              <a:buChar char="§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Szabad kredites tantárgyként bármilyen kurzus beszámítható, de a fő cél a szakos tárgyak kiváltása.</a:t>
            </a:r>
          </a:p>
          <a:p>
            <a:pPr marL="360000" indent="-3600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Nyelvi követelmények: min. B2 szint az oktatás nyelvéből</a:t>
            </a:r>
          </a:p>
        </p:txBody>
      </p:sp>
    </p:spTree>
    <p:extLst>
      <p:ext uri="{BB962C8B-B14F-4D97-AF65-F5344CB8AC3E}">
        <p14:creationId xmlns:p14="http://schemas.microsoft.com/office/powerpoint/2010/main" val="1995765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7EA09363-A43F-44C7-B6AC-C1BCDB532930}"/>
              </a:ext>
            </a:extLst>
          </p:cNvPr>
          <p:cNvSpPr txBox="1"/>
          <p:nvPr/>
        </p:nvSpPr>
        <p:spPr>
          <a:xfrm>
            <a:off x="467544" y="0"/>
            <a:ext cx="8424936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hu-H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gyakorlat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részletes információk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itt</a:t>
            </a: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mindenki magának keres fogadó intézményt</a:t>
            </a:r>
          </a:p>
          <a:p>
            <a:pPr marL="571500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teljesíthető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tanulmányok ideje alatt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diploma- vagy abszolutóriumszerzés utáni 1 éven belül → jelentkezni az utolsó aktív félévben kell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pályázni folyamatosan lehet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benyújtás emailben a szakmai koordinátoroknak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elbírálás kéthavonta</a:t>
            </a:r>
          </a:p>
        </p:txBody>
      </p:sp>
    </p:spTree>
    <p:extLst>
      <p:ext uri="{BB962C8B-B14F-4D97-AF65-F5344CB8AC3E}">
        <p14:creationId xmlns:p14="http://schemas.microsoft.com/office/powerpoint/2010/main" val="121247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51520" y="76470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Gondold át a </a:t>
            </a:r>
            <a:r>
              <a:rPr lang="hu-HU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megélhetés költségeket</a:t>
            </a:r>
            <a:r>
              <a:rPr lang="hu-H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hu-H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Tájékozódj a lakhatási lehetőségekről!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40CA70E3-D928-4268-BB69-FFB5D13E57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85529"/>
            <a:ext cx="9144000" cy="268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765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25506" y="429236"/>
            <a:ext cx="889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Erasmus+ kiegészítő támogatási források</a:t>
            </a:r>
            <a:endParaRPr lang="hu-H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38D6107-BCFE-4FDC-8673-7F865E59D961}"/>
              </a:ext>
            </a:extLst>
          </p:cNvPr>
          <p:cNvSpPr txBox="1"/>
          <p:nvPr/>
        </p:nvSpPr>
        <p:spPr>
          <a:xfrm>
            <a:off x="6713730" y="690846"/>
            <a:ext cx="2430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részletesebb információk </a:t>
            </a:r>
            <a:r>
              <a:rPr lang="hu-HU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itt</a:t>
            </a:r>
            <a:endParaRPr lang="hu-H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A6D5DFF6-0656-4B6A-8016-9532853BE371}"/>
              </a:ext>
            </a:extLst>
          </p:cNvPr>
          <p:cNvSpPr txBox="1"/>
          <p:nvPr/>
        </p:nvSpPr>
        <p:spPr>
          <a:xfrm>
            <a:off x="125506" y="1112126"/>
            <a:ext cx="88929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i="0" u="none" strike="noStrike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Erasmus+ kiegészítő támogatások</a:t>
            </a:r>
            <a:endParaRPr lang="hu-HU" sz="2000" b="0" i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pályázati kiírás: 2022. február második felében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Esélyegyenlőségi támogatás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szociális alapú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 b="0" i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250 €/hó</a:t>
            </a: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kiegészítő összeg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Valós költség alapú esélyegyenlőségi támogatás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ogyatékkal élő vagy tartósan beteg hallgatók részére</a:t>
            </a:r>
            <a:endParaRPr lang="hu-HU" sz="2000" u="sng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utófinanszírozás, tételesen, számlák alapján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Zöld utazási forma esetén kiegészítő támogatás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 b="0" i="1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egyszeri 50 </a:t>
            </a: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€ kiegészítő </a:t>
            </a:r>
            <a:r>
              <a:rPr lang="hu-H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támogatás, illetve max. 2–2 nap utazási nap</a:t>
            </a:r>
          </a:p>
          <a:p>
            <a:r>
              <a:rPr lang="hu-HU" sz="2000" b="1" i="0" u="none" strike="noStrike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EHÖK Erasmus+ Start Ösztöndíj kiegészítő támogatás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egyszeri 25 000 Ft – 150 000 Ft közötti támogatás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pályázati kiírás: a kiutazás félévének elején (ősz: szept.-okt., tavasz: febr.-márc.)</a:t>
            </a:r>
          </a:p>
          <a:p>
            <a:r>
              <a:rPr lang="hu-HU" sz="2000" b="1" i="0" u="none" strike="noStrike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ELTE Alumni Alapítványi Pályázat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egyszeri 150 000 Ft támogatás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pályázati kiírás: őszi kiutazás esetén májusban, tavaszi esetén novemberben</a:t>
            </a:r>
            <a:endParaRPr lang="hu-HU" sz="2000" b="0" i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Összekötő: szögletes 12">
            <a:extLst>
              <a:ext uri="{FF2B5EF4-FFF2-40B4-BE49-F238E27FC236}">
                <a16:creationId xmlns:a16="http://schemas.microsoft.com/office/drawing/2014/main" id="{252D924A-1560-4DDC-B56F-EF0A017A5778}"/>
              </a:ext>
            </a:extLst>
          </p:cNvPr>
          <p:cNvCxnSpPr/>
          <p:nvPr/>
        </p:nvCxnSpPr>
        <p:spPr>
          <a:xfrm>
            <a:off x="6516216" y="764704"/>
            <a:ext cx="504056" cy="28803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657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7503" y="260648"/>
            <a:ext cx="892899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pályázás menete</a:t>
            </a:r>
          </a:p>
          <a:p>
            <a:pPr lvl="0"/>
            <a:endParaRPr lang="hu-H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célintézmény(</a:t>
            </a:r>
            <a:r>
              <a:rPr lang="hu-HU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kiválasztása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részképzésnél a tanulmányi terv összeállítása az itthoni szakmai koordinátorokkal egyeztetve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gyakorlatnál kapcsolatfelvétel és a gyakorlat részleteinek egyeztetése a fogadó intézménnyel</a:t>
            </a:r>
          </a:p>
          <a:p>
            <a:pPr lvl="1"/>
            <a:endParaRPr lang="hu-H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pályázati anyag összeállítása</a:t>
            </a:r>
          </a:p>
          <a:p>
            <a:pPr lvl="1"/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pályázók már a pályázati anyag összeállítása során vegyék fel a kapcsolatot a szakmai koordinátorokkal!</a:t>
            </a:r>
            <a:b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pályázat Mobility Online felületén (a pályázati anyagot nem szükséges kinyomtatott formában leadni) </a:t>
            </a:r>
            <a:b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határidő: szeptember 26. kedd</a:t>
            </a:r>
            <a:b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99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0" y="5855004"/>
            <a:ext cx="2016224" cy="983524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107504" y="332656"/>
            <a:ext cx="8928993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Útmutató a Mobility Online használatához</a:t>
            </a:r>
            <a:r>
              <a:rPr lang="hu-H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hu-H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(részképzésre való jelentkezéshez)</a:t>
            </a:r>
          </a:p>
          <a:p>
            <a:pPr algn="ctr">
              <a:lnSpc>
                <a:spcPct val="150000"/>
              </a:lnSpc>
            </a:pPr>
            <a:r>
              <a:rPr lang="hu-H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pályázati anyag – 1.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MA- és PhD-hallgatóknak: BA- és MA-</a:t>
            </a: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diplomamásolat</a:t>
            </a:r>
            <a:endParaRPr lang="hu-HU" sz="2200" b="1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nyelvvizsga-másolat(ok)</a:t>
            </a:r>
            <a:endParaRPr lang="hu-HU" sz="2200" b="1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önéletrajz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magyarul ÉS a kinti tanulmányok / szakmai gyakorlat nyelvén</a:t>
            </a:r>
            <a:endParaRPr lang="hu-HU" sz="2200" b="1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önéletrajzban említett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tudományos, közéleti, kulturális és sport</a:t>
            </a: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tevékenységek igazolása</a:t>
            </a:r>
            <a:endParaRPr lang="hu-HU" sz="2200" b="1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églalap 2">
            <a:extLst>
              <a:ext uri="{FF2B5EF4-FFF2-40B4-BE49-F238E27FC236}">
                <a16:creationId xmlns:a16="http://schemas.microsoft.com/office/drawing/2014/main" id="{74D90791-06DE-4C71-A542-DCAF192A891D}"/>
              </a:ext>
            </a:extLst>
          </p:cNvPr>
          <p:cNvSpPr/>
          <p:nvPr/>
        </p:nvSpPr>
        <p:spPr>
          <a:xfrm>
            <a:off x="107503" y="5013176"/>
            <a:ext cx="65406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 EU-állampolgárok számára: </a:t>
            </a:r>
            <a:b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letelepedési vagy tartózkodási engedély másolata</a:t>
            </a:r>
            <a:endParaRPr lang="hu-HU" sz="2200" b="1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765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0" y="5855004"/>
            <a:ext cx="2016224" cy="983524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239422" y="332656"/>
            <a:ext cx="8712968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hu-H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pályázati anyag – 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motivációs levél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magyarul ÉS a kinti tanulmányok/szakmai gyakorlat nyelvén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(lehet célintézményenként külön, az adott egyetemre szabott motivációs levelet is írni)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célintézményenként külön tanulmányi terv</a:t>
            </a:r>
            <a:b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magyarul és a kinti tanulmányok nyelvén</a:t>
            </a:r>
            <a:endParaRPr lang="hu-HU" sz="2200" b="1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 célintézményben felveendő kurzusok felsorolása kóddal együtt,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 megfelelő itthoni tanegységekkel párosítva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az érintett itthoni koordinátorokkal egyeztetve: </a:t>
            </a:r>
          </a:p>
          <a:p>
            <a:pPr lvl="1"/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→ magyar nyelvészeti tantárgyak: Palágyi László</a:t>
            </a:r>
          </a:p>
          <a:p>
            <a:pPr lvl="1"/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→ magyar irodalmi tantárgyak: </a:t>
            </a:r>
            <a:r>
              <a:rPr lang="hu-HU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Förköli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Gábor, </a:t>
            </a:r>
            <a:r>
              <a:rPr lang="hu-HU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Bengi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László</a:t>
            </a:r>
          </a:p>
          <a:p>
            <a:pPr lvl="1"/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→ a Finnugor Tanszék tantárgyai: Antal Gergely</a:t>
            </a:r>
          </a:p>
          <a:p>
            <a:pPr lvl="1"/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→ </a:t>
            </a:r>
            <a:r>
              <a:rPr lang="hu-HU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minoros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tantárgyak: a szakgazda tanszék koordinátora</a:t>
            </a:r>
          </a:p>
        </p:txBody>
      </p:sp>
    </p:spTree>
    <p:extLst>
      <p:ext uri="{BB962C8B-B14F-4D97-AF65-F5344CB8AC3E}">
        <p14:creationId xmlns:p14="http://schemas.microsoft.com/office/powerpoint/2010/main" val="697786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0" y="5855004"/>
            <a:ext cx="2016224" cy="983524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293573" y="332656"/>
            <a:ext cx="85568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pályázati anyag – 3.</a:t>
            </a:r>
          </a:p>
          <a:p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gyakorlatra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való pályázatnál: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tanulmányi terv helyett </a:t>
            </a:r>
            <a:r>
              <a:rPr lang="hu-H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munkaterv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 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nyelven ÉS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szakmai 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gyakorlat nyelvén</a:t>
            </a:r>
            <a:endParaRPr lang="hu-HU" sz="2200" b="1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fogadó intézmény által kiállított </a:t>
            </a: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fogadó-</a:t>
            </a:r>
            <a:r>
              <a:rPr lang="hu-H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/meghívólevél</a:t>
            </a:r>
            <a:endParaRPr lang="hu-HU" sz="2200" b="1" dirty="0">
              <a:solidFill>
                <a:srgbClr val="0070C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	tartalmazza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szakmai gyakorlat idejét és 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gyakornok</a:t>
            </a:r>
            <a:b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által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ellátandó feladatokat is</a:t>
            </a:r>
          </a:p>
        </p:txBody>
      </p:sp>
    </p:spTree>
    <p:extLst>
      <p:ext uri="{BB962C8B-B14F-4D97-AF65-F5344CB8AC3E}">
        <p14:creationId xmlns:p14="http://schemas.microsoft.com/office/powerpoint/2010/main" val="2632219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0" y="5923606"/>
            <a:ext cx="2016224" cy="983524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191610" y="332656"/>
            <a:ext cx="876078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200"/>
              </a:spcAft>
            </a:pPr>
            <a:r>
              <a:rPr lang="hu-H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pályázati anyag </a:t>
            </a:r>
            <a:r>
              <a:rPr lang="hu-HU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4.</a:t>
            </a:r>
            <a:endParaRPr lang="hu-H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MNYFI honlapjáról letölthető sablonok:</a:t>
            </a:r>
            <a:endParaRPr lang="hu-HU" sz="2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önéletrajz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motivációs levél és/vagy tanulmányi terv – részképzéshez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motivációs levél és/vagy munkaterv – szakmai gyakorlathoz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fogadólevél szakmai gyakorlathoz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 kötelező ezeket használni, a kívánt dokumentumok a megfelelő tartalommal más formában is leadhatók</a:t>
            </a: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467544" y="404664"/>
            <a:ext cx="837289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Kari tájékoztató</a:t>
            </a:r>
          </a:p>
          <a:p>
            <a:pPr algn="ctr"/>
            <a:endParaRPr lang="hu-H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800" dirty="0">
                <a:hlinkClick r:id="rId3"/>
              </a:rPr>
              <a:t>ELTE BTK Erasmus főpályázati tájékoztató 2025</a:t>
            </a:r>
            <a:endParaRPr lang="hu-HU" sz="2800" dirty="0"/>
          </a:p>
          <a:p>
            <a:pPr algn="just"/>
            <a:endParaRPr lang="hu-HU" sz="2800" dirty="0"/>
          </a:p>
          <a:p>
            <a:pPr algn="just"/>
            <a:r>
              <a:rPr lang="hu-HU" sz="2800" dirty="0">
                <a:hlinkClick r:id="rId4"/>
              </a:rPr>
              <a:t>Prezentáció</a:t>
            </a:r>
            <a:endParaRPr lang="hu-HU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hu-H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55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0" y="5855004"/>
            <a:ext cx="2016224" cy="983524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107503" y="188640"/>
            <a:ext cx="892899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pályázatok elbírálása</a:t>
            </a:r>
          </a:p>
          <a:p>
            <a:pPr lvl="0"/>
            <a:endParaRPr lang="hu-H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intézeti elbírálás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intézeti rangsorról a koordinátorok március végén küldenek értesítést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végső eredményről a Hallgatói és Oktatói Mobilitási Bizottság hoz döntést, várhatóan 2025 márciusi első felében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Az eredményről a </a:t>
            </a:r>
            <a:r>
              <a:rPr lang="hu-HU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Neptunon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keresztül és e-mailben értesítik a hallgatókat, a döntést követő legkésőbb 3 héten belül. 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később benyújtott szakmai gyakorlatos pályázatokról a Hallgatói és Oktatói Mobilitási Bizottság dönt, kéthavonta.</a:t>
            </a:r>
          </a:p>
        </p:txBody>
      </p:sp>
    </p:spTree>
    <p:extLst>
      <p:ext uri="{BB962C8B-B14F-4D97-AF65-F5344CB8AC3E}">
        <p14:creationId xmlns:p14="http://schemas.microsoft.com/office/powerpoint/2010/main" val="367024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0" y="5855004"/>
            <a:ext cx="2016224" cy="983524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251520" y="332656"/>
            <a:ext cx="864096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u-H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Nyertes pályázóknak</a:t>
            </a:r>
            <a:br>
              <a:rPr lang="hu-HU" sz="28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24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hu-HU" sz="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intézeti rangsorban ösztöndíjra javasolt hallgatók kezdjék el intézni </a:t>
            </a:r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célegyetemre vonatkozó jelentkezés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üket.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online regisztráció + az ott kért csatolmányok megküldése</a:t>
            </a:r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célegyetemekre való jelentkezési határidő </a:t>
            </a:r>
            <a:r>
              <a:rPr lang="hu-H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intézményenként</a:t>
            </a:r>
            <a:r>
              <a:rPr lang="hu-H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változik, előfordulhat, hogy korábban lejár, mint ahogy itthon a pályázat végleges </a:t>
            </a:r>
            <a:r>
              <a:rPr lang="hu-HU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eredménye kiderül – a kinti jelentkezést ilyenkor is határidőre meg kell tenni.</a:t>
            </a:r>
            <a:br>
              <a:rPr lang="hu-H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mobilitást elnyert hallgatók jelölését a kari Nemzetközi Iroda megküldi a 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célegyetemek számára (nominálás).</a:t>
            </a:r>
            <a:br>
              <a:rPr lang="hu-HU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6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További teendők a mobilitás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előtt</a:t>
            </a:r>
            <a:endParaRPr lang="hu-HU" sz="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alatt</a:t>
            </a:r>
            <a:endParaRPr lang="hu-HU" sz="2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után</a:t>
            </a: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AE35E96-C792-465F-A61F-97AE0DFEB5C8}"/>
              </a:ext>
            </a:extLst>
          </p:cNvPr>
          <p:cNvSpPr txBox="1"/>
          <p:nvPr/>
        </p:nvSpPr>
        <p:spPr>
          <a:xfrm>
            <a:off x="2771800" y="5013176"/>
            <a:ext cx="583264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hu-H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Az ELTE tematikus tájékoztatókat is szervez a nyertes pályázóknak, ezek témaköre és időpontjai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itt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lesznek elérhetők a későbbiekben</a:t>
            </a:r>
          </a:p>
        </p:txBody>
      </p:sp>
    </p:spTree>
    <p:extLst>
      <p:ext uri="{BB962C8B-B14F-4D97-AF65-F5344CB8AC3E}">
        <p14:creationId xmlns:p14="http://schemas.microsoft.com/office/powerpoint/2010/main" val="2305379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251520" y="571355"/>
            <a:ext cx="842493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Tárgyelfogadás, kreditbeszámítás</a:t>
            </a:r>
            <a:endParaRPr lang="hu-H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mintatantervek mobilitási ablakokat tartalmaznak, vagyis egy rögzített félévet a kiutazásra, ami megkönnyíti az elismertetést (ekkor bármilyen kinti szakos tárggyal kiválthatóak az adott félévben esedékes itthoni tárgyak),  de természetesen más félévekben is lehet pályázni.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min. 20 ECTS teljesítendő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lehetőleg minden kint elvégzett kredit kerüljön megfeleltetésre (például itthoni szabad kreditek felvételével, amelyek nem számítanak bele a </a:t>
            </a:r>
            <a:r>
              <a:rPr lang="hu-HU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kredittúlépésbe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95765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0AC64-D4AE-05E5-A16D-C0F28984AE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8C7F915B-4ED1-462E-6597-7FF0ADF3A4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1D1541B4-C924-6FDA-3F35-3A19346690C8}"/>
              </a:ext>
            </a:extLst>
          </p:cNvPr>
          <p:cNvSpPr txBox="1"/>
          <p:nvPr/>
        </p:nvSpPr>
        <p:spPr>
          <a:xfrm>
            <a:off x="251520" y="571355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Tárgyelfogadás, kreditbeszámítás</a:t>
            </a:r>
            <a:endParaRPr lang="hu-H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beszámítás: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amennyi </a:t>
            </a:r>
            <a:r>
              <a:rPr lang="hu-HU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elfogadtatható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szakos tárgyként vagy a szabad kreditek terhére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ELTE jelenlegi kreditelismerései alapszabályait l.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itt</a:t>
            </a: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adminisztráció folyamatát l.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itt</a:t>
            </a:r>
            <a:endParaRPr lang="hu-H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125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467544" y="260648"/>
            <a:ext cx="8372898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További információ</a:t>
            </a:r>
          </a:p>
          <a:p>
            <a:pPr algn="ctr"/>
            <a:endParaRPr lang="hu-H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MNYFI további szerződéseiről és a nyelvészeti tárgyak befogadásáról: </a:t>
            </a:r>
            <a:b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Palágyi László  (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palagyi.laszlo@btk.elte.hu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Finnugor Tanszék szerződéseiről és tantárgyairól: Antal Gergely (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antal.gergely@btk.elte.hu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hu-HU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1831F39-27BF-4DF8-A820-65F28E97010F}"/>
              </a:ext>
            </a:extLst>
          </p:cNvPr>
          <p:cNvSpPr txBox="1"/>
          <p:nvPr/>
        </p:nvSpPr>
        <p:spPr>
          <a:xfrm>
            <a:off x="467544" y="3932348"/>
            <a:ext cx="83728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MIKTI szerződéseiről és 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irodalmi tárgyak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befogadásáról: </a:t>
            </a:r>
            <a:b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Förköli Gábor (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forkoli.gabor@btk.elte.hu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Bengi 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László (</a:t>
            </a:r>
            <a:r>
              <a:rPr lang="hu-HU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lbengi@elte.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hu</a:t>
            </a:r>
            <a:r>
              <a:rPr lang="hu-HU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491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524061"/>
            <a:ext cx="2752634" cy="13427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179512" y="2060848"/>
            <a:ext cx="8388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Sikeres pályázást, </a:t>
            </a:r>
          </a:p>
          <a:p>
            <a:pPr algn="ctr"/>
            <a:r>
              <a:rPr lang="hu-HU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sok szakmai és közösségi élményt kívánunk!</a:t>
            </a:r>
          </a:p>
        </p:txBody>
      </p:sp>
    </p:spTree>
    <p:extLst>
      <p:ext uri="{BB962C8B-B14F-4D97-AF65-F5344CB8AC3E}">
        <p14:creationId xmlns:p14="http://schemas.microsoft.com/office/powerpoint/2010/main" val="199576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575556" y="260648"/>
            <a:ext cx="79928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Részletes információk </a:t>
            </a:r>
          </a:p>
          <a:p>
            <a:endParaRPr lang="hu-H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BTK alapvető tudnivalók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az Erasmus+ pályázatról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BTK pályázati kiírás</a:t>
            </a:r>
            <a:r>
              <a:rPr lang="hu-H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endParaRPr lang="hu-H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Erasmus+ információk az 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ELTE honlapján</a:t>
            </a:r>
            <a:endParaRPr lang="hu-H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Erasmus+ információk és korábbi ösztöndíjasok beszámolói a 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Tempus honlapján</a:t>
            </a:r>
            <a:endParaRPr lang="hu-H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Pályázási felület</a:t>
            </a:r>
            <a:endParaRPr lang="hu-H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33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575556" y="26064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 pályázhat?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55AD1B23-18CE-4D26-BF1A-2D6F38E03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12" y="1340768"/>
            <a:ext cx="764857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91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379" y="190864"/>
            <a:ext cx="5918621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33C2A6D8-9AF3-40BA-B902-46C4E139AAAA}"/>
              </a:ext>
            </a:extLst>
          </p:cNvPr>
          <p:cNvSpPr txBox="1"/>
          <p:nvPr/>
        </p:nvSpPr>
        <p:spPr>
          <a:xfrm>
            <a:off x="467544" y="190864"/>
            <a:ext cx="246405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Hogyan indulj el?</a:t>
            </a:r>
            <a:endParaRPr lang="hu-HU" sz="4400"/>
          </a:p>
        </p:txBody>
      </p:sp>
    </p:spTree>
    <p:extLst>
      <p:ext uri="{BB962C8B-B14F-4D97-AF65-F5344CB8AC3E}">
        <p14:creationId xmlns:p14="http://schemas.microsoft.com/office/powerpoint/2010/main" val="1027782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33771" y="296120"/>
            <a:ext cx="8676456" cy="34747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hu-H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Határozd </a:t>
            </a:r>
            <a:r>
              <a:rPr lang="hu-HU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magad, </a:t>
            </a:r>
            <a:r>
              <a:rPr lang="hu-H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vágj bele! 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776" y="1625629"/>
            <a:ext cx="5760447" cy="383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0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581593" y="3165819"/>
            <a:ext cx="1879058" cy="15121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67544" y="385810"/>
            <a:ext cx="7677472" cy="15527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u-H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Válassz </a:t>
            </a:r>
            <a:r>
              <a:rPr lang="hu-HU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célintézményt!</a:t>
            </a:r>
            <a:br>
              <a:rPr lang="hu-HU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Tudj </a:t>
            </a:r>
            <a:r>
              <a:rPr lang="hu-H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 róla minél többet!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581594" y="3391792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Hova mehetek? </a:t>
            </a:r>
          </a:p>
        </p:txBody>
      </p:sp>
      <p:sp>
        <p:nvSpPr>
          <p:cNvPr id="8" name="Téglalap 7"/>
          <p:cNvSpPr/>
          <p:nvPr/>
        </p:nvSpPr>
        <p:spPr>
          <a:xfrm>
            <a:off x="2863890" y="2083645"/>
            <a:ext cx="1840708" cy="15121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2854059" y="4341594"/>
            <a:ext cx="1860367" cy="129266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Egyenes összekötő 10"/>
          <p:cNvCxnSpPr>
            <a:cxnSpLocks/>
            <a:endCxn id="16" idx="1"/>
          </p:cNvCxnSpPr>
          <p:nvPr/>
        </p:nvCxnSpPr>
        <p:spPr>
          <a:xfrm flipV="1">
            <a:off x="2470482" y="2808615"/>
            <a:ext cx="383577" cy="346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>
            <a:cxnSpLocks/>
            <a:endCxn id="9" idx="1"/>
          </p:cNvCxnSpPr>
          <p:nvPr/>
        </p:nvCxnSpPr>
        <p:spPr>
          <a:xfrm>
            <a:off x="2468990" y="4677987"/>
            <a:ext cx="385069" cy="309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2854059" y="2300783"/>
            <a:ext cx="1840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zakmai</a:t>
            </a:r>
            <a:r>
              <a:rPr lang="hu-HU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gyakorlat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2824569" y="4480069"/>
            <a:ext cx="18407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ész-</a:t>
            </a:r>
            <a:br>
              <a:rPr lang="hu-H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képzés</a:t>
            </a:r>
            <a:endParaRPr lang="hu-H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5724128" y="2084230"/>
            <a:ext cx="2238148" cy="15115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Téglalap 18"/>
          <p:cNvSpPr/>
          <p:nvPr/>
        </p:nvSpPr>
        <p:spPr>
          <a:xfrm>
            <a:off x="5151300" y="4401801"/>
            <a:ext cx="3520268" cy="11722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1" name="Egyenes összekötő 20"/>
          <p:cNvCxnSpPr>
            <a:cxnSpLocks/>
            <a:stCxn id="8" idx="3"/>
            <a:endCxn id="18" idx="1"/>
          </p:cNvCxnSpPr>
          <p:nvPr/>
        </p:nvCxnSpPr>
        <p:spPr>
          <a:xfrm>
            <a:off x="4704598" y="2839729"/>
            <a:ext cx="1019530" cy="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>
            <a:cxnSpLocks/>
            <a:stCxn id="9" idx="3"/>
            <a:endCxn id="19" idx="1"/>
          </p:cNvCxnSpPr>
          <p:nvPr/>
        </p:nvCxnSpPr>
        <p:spPr>
          <a:xfrm>
            <a:off x="4714426" y="4987925"/>
            <a:ext cx="4368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zövegdoboz 28"/>
          <p:cNvSpPr txBox="1"/>
          <p:nvPr/>
        </p:nvSpPr>
        <p:spPr>
          <a:xfrm>
            <a:off x="5871517" y="2516226"/>
            <a:ext cx="1941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bárhova</a:t>
            </a:r>
            <a:endParaRPr lang="hu-H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5151299" y="4309427"/>
            <a:ext cx="35202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partneregyetemek 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lásd </a:t>
            </a:r>
            <a:r>
              <a:rPr lang="hu-H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itt</a:t>
            </a:r>
            <a:r>
              <a:rPr lang="hu-H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(pályázási felület: </a:t>
            </a:r>
            <a:r>
              <a:rPr lang="hu-H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Mobility Online</a:t>
            </a:r>
            <a:r>
              <a:rPr lang="hu-H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61706DA4-5B01-436E-AE94-D880127C81C3}"/>
              </a:ext>
            </a:extLst>
          </p:cNvPr>
          <p:cNvSpPr txBox="1"/>
          <p:nvPr/>
        </p:nvSpPr>
        <p:spPr>
          <a:xfrm>
            <a:off x="2534543" y="3794700"/>
            <a:ext cx="2499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kettő kombinálható is</a:t>
            </a:r>
          </a:p>
        </p:txBody>
      </p:sp>
      <p:cxnSp>
        <p:nvCxnSpPr>
          <p:cNvPr id="36" name="Egyenes összekötő 35">
            <a:extLst>
              <a:ext uri="{FF2B5EF4-FFF2-40B4-BE49-F238E27FC236}">
                <a16:creationId xmlns:a16="http://schemas.microsoft.com/office/drawing/2014/main" id="{ED012611-7EAC-408A-B31B-59AFFBE84E31}"/>
              </a:ext>
            </a:extLst>
          </p:cNvPr>
          <p:cNvCxnSpPr>
            <a:stCxn id="8" idx="2"/>
            <a:endCxn id="22" idx="0"/>
          </p:cNvCxnSpPr>
          <p:nvPr/>
        </p:nvCxnSpPr>
        <p:spPr>
          <a:xfrm>
            <a:off x="3784244" y="3595813"/>
            <a:ext cx="0" cy="198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>
            <a:extLst>
              <a:ext uri="{FF2B5EF4-FFF2-40B4-BE49-F238E27FC236}">
                <a16:creationId xmlns:a16="http://schemas.microsoft.com/office/drawing/2014/main" id="{DC5E4DCE-72EB-4BD5-8E3C-DC44F4E2EB6D}"/>
              </a:ext>
            </a:extLst>
          </p:cNvPr>
          <p:cNvCxnSpPr>
            <a:stCxn id="22" idx="2"/>
            <a:endCxn id="9" idx="0"/>
          </p:cNvCxnSpPr>
          <p:nvPr/>
        </p:nvCxnSpPr>
        <p:spPr>
          <a:xfrm flipH="1">
            <a:off x="3784243" y="4164032"/>
            <a:ext cx="1" cy="177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27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7EA09363-A43F-44C7-B6AC-C1BCDB532930}"/>
              </a:ext>
            </a:extLst>
          </p:cNvPr>
          <p:cNvSpPr txBox="1"/>
          <p:nvPr/>
        </p:nvSpPr>
        <p:spPr>
          <a:xfrm>
            <a:off x="359532" y="188640"/>
            <a:ext cx="860495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Részképzés – a MNYFI partneregyetemei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Finnország: Turku, </a:t>
            </a:r>
            <a:r>
              <a:rPr lang="hu-H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Oulu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Jyväskylä</a:t>
            </a:r>
            <a:endParaRPr lang="hu-H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Észtország: Tallinn, Tartu</a:t>
            </a:r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koordinátorok: Antal Gergely (</a:t>
            </a:r>
            <a:r>
              <a:rPr lang="hu-H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finnugrisztika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és</a:t>
            </a:r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Palágyi László (magyar nyelvészet)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Németország: Ludwig </a:t>
            </a:r>
            <a:r>
              <a:rPr lang="hu-H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Maximilian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Egyetem (München)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Csehország: Brno Masaryk Egyetem (Brno)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Románia: Partiumi Keresztény Egyetem (Nagyvárad)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Szlovákia: Konstantin Filozófus Egyetem (Nyitra), </a:t>
            </a:r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Selye János Egyetem (Révkomárom)</a:t>
            </a:r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koordinátor: Palágyi László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53291CC8-AA0B-43E6-AA2A-DA2157007619}"/>
              </a:ext>
            </a:extLst>
          </p:cNvPr>
          <p:cNvSpPr txBox="1"/>
          <p:nvPr/>
        </p:nvSpPr>
        <p:spPr>
          <a:xfrm>
            <a:off x="3203848" y="5081784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Horvátország: Zágráb</a:t>
            </a:r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Alkalmazott Nyelvészeti és</a:t>
            </a:r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Fonetikai Tanszék partnere</a:t>
            </a:r>
            <a:b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koordinátor: Deme Andrea</a:t>
            </a:r>
          </a:p>
        </p:txBody>
      </p:sp>
    </p:spTree>
    <p:extLst>
      <p:ext uri="{BB962C8B-B14F-4D97-AF65-F5344CB8AC3E}">
        <p14:creationId xmlns:p14="http://schemas.microsoft.com/office/powerpoint/2010/main" val="1995765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495780"/>
            <a:ext cx="2752634" cy="1342748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7EA09363-A43F-44C7-B6AC-C1BCDB532930}"/>
              </a:ext>
            </a:extLst>
          </p:cNvPr>
          <p:cNvSpPr txBox="1"/>
          <p:nvPr/>
        </p:nvSpPr>
        <p:spPr>
          <a:xfrm>
            <a:off x="359532" y="188640"/>
            <a:ext cx="8424936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Részképzés – a Finnugor Tanszék partnerei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Észtország: Tallinn, Tartu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Finnország: Helsinki (magyar szakosok is pályázhatnak, viszont az intézmény ebben az esetben finn nyelvvizsgát kér) Tampere, </a:t>
            </a:r>
            <a:r>
              <a:rPr lang="hu-H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Jyväskylä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Oulu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Kelet-Finnországi Egyetem (</a:t>
            </a:r>
            <a:r>
              <a:rPr lang="hu-H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Joensuu</a:t>
            </a: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koordinátor: Antal Gergely</a:t>
            </a:r>
          </a:p>
        </p:txBody>
      </p:sp>
    </p:spTree>
    <p:extLst>
      <p:ext uri="{BB962C8B-B14F-4D97-AF65-F5344CB8AC3E}">
        <p14:creationId xmlns:p14="http://schemas.microsoft.com/office/powerpoint/2010/main" val="1977943903"/>
      </p:ext>
    </p:extLst>
  </p:cSld>
  <p:clrMapOvr>
    <a:masterClrMapping/>
  </p:clrMapOvr>
</p:sld>
</file>

<file path=ppt/theme/theme1.xml><?xml version="1.0" encoding="utf-8"?>
<a:theme xmlns:a="http://schemas.openxmlformats.org/drawingml/2006/main" name="Turbulenci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1207</TotalTime>
  <Words>1532</Words>
  <Application>Microsoft Office PowerPoint</Application>
  <PresentationFormat>Diavetítés a képernyőre (4:3 oldalarány)</PresentationFormat>
  <Paragraphs>206</Paragraphs>
  <Slides>25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32" baseType="lpstr">
      <vt:lpstr>Arial</vt:lpstr>
      <vt:lpstr>Calibri</vt:lpstr>
      <vt:lpstr>Georgia</vt:lpstr>
      <vt:lpstr>Times New Roman</vt:lpstr>
      <vt:lpstr>Trebuchet MS</vt:lpstr>
      <vt:lpstr>Wingdings</vt:lpstr>
      <vt:lpstr>Turbulencia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Windows-felhasználó</dc:creator>
  <cp:lastModifiedBy>Lektor</cp:lastModifiedBy>
  <cp:revision>107</cp:revision>
  <dcterms:created xsi:type="dcterms:W3CDTF">2020-02-03T13:29:22Z</dcterms:created>
  <dcterms:modified xsi:type="dcterms:W3CDTF">2025-02-10T08:36:20Z</dcterms:modified>
</cp:coreProperties>
</file>